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758" r:id="rId2"/>
    <p:sldId id="762" r:id="rId3"/>
    <p:sldId id="763" r:id="rId4"/>
    <p:sldId id="755" r:id="rId5"/>
    <p:sldId id="764" r:id="rId6"/>
    <p:sldId id="766" r:id="rId7"/>
    <p:sldId id="765"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73315" autoAdjust="0"/>
  </p:normalViewPr>
  <p:slideViewPr>
    <p:cSldViewPr>
      <p:cViewPr varScale="1">
        <p:scale>
          <a:sx n="41" d="100"/>
          <a:sy n="41" d="100"/>
        </p:scale>
        <p:origin x="1936" y="1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5/19/19</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842747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4199475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160751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a:solidFill>
                  <a:srgbClr val="FFFF00"/>
                </a:solidFill>
                <a:latin typeface="+mn-lt"/>
                <a:ea typeface="+mn-ea"/>
                <a:cs typeface="+mn-cs"/>
              </a:rPr>
              <a:t>Mark </a:t>
            </a:r>
            <a:r>
              <a:rPr lang="en-US" sz="4400" kern="0" dirty="0">
                <a:solidFill>
                  <a:srgbClr val="FFFF00"/>
                </a:solidFill>
                <a:latin typeface="+mn-lt"/>
                <a:ea typeface="+mn-ea"/>
                <a:cs typeface="+mn-cs"/>
              </a:rPr>
              <a:t>9 : 42-50</a:t>
            </a: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058274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24315"/>
          </a:xfrm>
          <a:prstGeom prst="rect">
            <a:avLst/>
          </a:prstGeom>
          <a:noFill/>
          <a:ln w="9525">
            <a:noFill/>
            <a:miter lim="800000"/>
            <a:headEnd/>
            <a:tailEnd/>
          </a:ln>
        </p:spPr>
        <p:txBody>
          <a:bodyPr wrap="square">
            <a:prstTxWarp prst="textNoShape">
              <a:avLst/>
            </a:prstTxWarp>
            <a:spAutoFit/>
          </a:bodyPr>
          <a:lstStyle/>
          <a:p>
            <a:r>
              <a:rPr lang="en-AU" sz="3200" b="1" baseline="30000" dirty="0">
                <a:solidFill>
                  <a:schemeClr val="bg1"/>
                </a:solidFill>
                <a:latin typeface="Times New Roman" panose="02020603050405020304" pitchFamily="18" charset="0"/>
                <a:ea typeface="Calibri" panose="020F0502020204030204" pitchFamily="34" charset="0"/>
              </a:rPr>
              <a:t>42 </a:t>
            </a:r>
            <a:r>
              <a:rPr lang="en-AU" sz="3200" dirty="0">
                <a:solidFill>
                  <a:schemeClr val="bg1"/>
                </a:solidFill>
                <a:latin typeface="Times New Roman" panose="02020603050405020304" pitchFamily="18" charset="0"/>
                <a:ea typeface="Calibri" panose="020F0502020204030204" pitchFamily="34" charset="0"/>
              </a:rPr>
              <a:t>“Whoever causes one of these little ones who believe in me to sin, it would be better for him if a great millstone were hung around his neck and he were thrown into the sea.  </a:t>
            </a:r>
            <a:r>
              <a:rPr lang="en-AU" sz="3200" b="1" baseline="30000" dirty="0">
                <a:solidFill>
                  <a:schemeClr val="bg1"/>
                </a:solidFill>
                <a:latin typeface="Times New Roman" panose="02020603050405020304" pitchFamily="18" charset="0"/>
                <a:ea typeface="Calibri" panose="020F0502020204030204" pitchFamily="34" charset="0"/>
              </a:rPr>
              <a:t>43 </a:t>
            </a:r>
            <a:r>
              <a:rPr lang="en-AU" sz="3200" dirty="0">
                <a:solidFill>
                  <a:schemeClr val="bg1"/>
                </a:solidFill>
                <a:latin typeface="Times New Roman" panose="02020603050405020304" pitchFamily="18" charset="0"/>
                <a:ea typeface="Calibri" panose="020F0502020204030204" pitchFamily="34" charset="0"/>
              </a:rPr>
              <a:t>And if your hand causes you to sin, cut it off.  It is better for you to enter life crippled than with two hands to go to hell, to the unquenchable fire.  </a:t>
            </a:r>
            <a:r>
              <a:rPr lang="en-AU" sz="3200" b="1" baseline="30000" dirty="0">
                <a:solidFill>
                  <a:schemeClr val="bg1"/>
                </a:solidFill>
                <a:latin typeface="Times New Roman" panose="02020603050405020304" pitchFamily="18" charset="0"/>
                <a:ea typeface="Calibri" panose="020F0502020204030204" pitchFamily="34" charset="0"/>
              </a:rPr>
              <a:t>45 </a:t>
            </a:r>
            <a:r>
              <a:rPr lang="en-AU" sz="3200" dirty="0">
                <a:solidFill>
                  <a:schemeClr val="bg1"/>
                </a:solidFill>
                <a:latin typeface="Times New Roman" panose="02020603050405020304" pitchFamily="18" charset="0"/>
                <a:ea typeface="Calibri" panose="020F0502020204030204" pitchFamily="34" charset="0"/>
              </a:rPr>
              <a:t>And if your foot causes you to sin, cut it off.  It is better for you to enter life lame than with two feet to be thrown into hell.</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904703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57740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b="1" baseline="30000" dirty="0">
                <a:solidFill>
                  <a:schemeClr val="bg1"/>
                </a:solidFill>
                <a:latin typeface="Times New Roman" panose="02020603050405020304" pitchFamily="18" charset="0"/>
                <a:ea typeface="Calibri" panose="020F0502020204030204" pitchFamily="34" charset="0"/>
              </a:rPr>
              <a:t>47 </a:t>
            </a:r>
            <a:r>
              <a:rPr lang="en-AU" sz="3200" dirty="0">
                <a:solidFill>
                  <a:schemeClr val="bg1"/>
                </a:solidFill>
                <a:latin typeface="Times New Roman" panose="02020603050405020304" pitchFamily="18" charset="0"/>
                <a:ea typeface="Calibri" panose="020F0502020204030204" pitchFamily="34" charset="0"/>
              </a:rPr>
              <a:t>And if your eye causes you to sin, tear it out.  It is better for you to enter the kingdom of God with one eye than with two eyes to be thrown into hell, </a:t>
            </a:r>
            <a:r>
              <a:rPr lang="en-AU" sz="3200" b="1" baseline="30000" dirty="0">
                <a:solidFill>
                  <a:schemeClr val="bg1"/>
                </a:solidFill>
                <a:latin typeface="Times New Roman" panose="02020603050405020304" pitchFamily="18" charset="0"/>
                <a:ea typeface="Calibri" panose="020F0502020204030204" pitchFamily="34" charset="0"/>
              </a:rPr>
              <a:t>48 </a:t>
            </a:r>
            <a:r>
              <a:rPr lang="en-AU" sz="3200" dirty="0">
                <a:solidFill>
                  <a:schemeClr val="bg1"/>
                </a:solidFill>
                <a:latin typeface="Times New Roman" panose="02020603050405020304" pitchFamily="18" charset="0"/>
                <a:ea typeface="Calibri" panose="020F0502020204030204" pitchFamily="34" charset="0"/>
              </a:rPr>
              <a:t>‘where their worm does not die and the fire is not quenched.’  </a:t>
            </a:r>
            <a:r>
              <a:rPr lang="en-AU" sz="3200" b="1" baseline="30000" dirty="0">
                <a:solidFill>
                  <a:schemeClr val="bg1"/>
                </a:solidFill>
                <a:latin typeface="Times New Roman" panose="02020603050405020304" pitchFamily="18" charset="0"/>
                <a:ea typeface="Calibri" panose="020F0502020204030204" pitchFamily="34" charset="0"/>
              </a:rPr>
              <a:t>49 </a:t>
            </a:r>
            <a:r>
              <a:rPr lang="en-AU" sz="3200" dirty="0">
                <a:solidFill>
                  <a:schemeClr val="bg1"/>
                </a:solidFill>
                <a:latin typeface="Times New Roman" panose="02020603050405020304" pitchFamily="18" charset="0"/>
                <a:ea typeface="Calibri" panose="020F0502020204030204" pitchFamily="34" charset="0"/>
              </a:rPr>
              <a:t>For everyone will be salted with fire.  </a:t>
            </a:r>
            <a:r>
              <a:rPr lang="en-AU" sz="3200" b="1" baseline="30000" dirty="0">
                <a:solidFill>
                  <a:schemeClr val="bg1"/>
                </a:solidFill>
                <a:latin typeface="Times New Roman" panose="02020603050405020304" pitchFamily="18" charset="0"/>
                <a:ea typeface="Calibri" panose="020F0502020204030204" pitchFamily="34" charset="0"/>
              </a:rPr>
              <a:t>50 </a:t>
            </a:r>
            <a:r>
              <a:rPr lang="en-AU" sz="3200" dirty="0">
                <a:solidFill>
                  <a:schemeClr val="bg1"/>
                </a:solidFill>
                <a:latin typeface="Times New Roman" panose="02020603050405020304" pitchFamily="18" charset="0"/>
                <a:ea typeface="Calibri" panose="020F0502020204030204" pitchFamily="34" charset="0"/>
              </a:rPr>
              <a:t>Salt is good, but if the salt has lost its saltiness, how will you make it salty again?  Have salt in yourselves, and be at peace with one another.”</a:t>
            </a:r>
            <a:endParaRPr lang="en-GB" sz="32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882700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985628" cy="523220"/>
          </a:xfrm>
          <a:prstGeom prst="rect">
            <a:avLst/>
          </a:prstGeom>
          <a:noFill/>
          <a:ln w="12700">
            <a:noFill/>
          </a:ln>
        </p:spPr>
        <p:txBody>
          <a:bodyPr wrap="square" rtlCol="0">
            <a:spAutoFit/>
          </a:bodyPr>
          <a:lstStyle/>
          <a:p>
            <a:r>
              <a:rPr lang="en-AU" sz="2800" b="1" dirty="0">
                <a:solidFill>
                  <a:srgbClr val="FFFF00"/>
                </a:solidFill>
                <a:latin typeface="Times New Roman" charset="0"/>
                <a:ea typeface="Times New Roman" charset="0"/>
                <a:cs typeface="Times New Roman" charset="0"/>
              </a:rPr>
              <a:t>The transformed life of a Disciple of Jesus</a:t>
            </a:r>
            <a:endParaRPr lang="en-AU" sz="2000"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35593" y="462293"/>
            <a:ext cx="9116087"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In this life, temptations continue.</a:t>
            </a:r>
          </a:p>
        </p:txBody>
      </p:sp>
      <p:sp>
        <p:nvSpPr>
          <p:cNvPr id="9" name="TextBox 8">
            <a:extLst>
              <a:ext uri="{FF2B5EF4-FFF2-40B4-BE49-F238E27FC236}">
                <a16:creationId xmlns:a16="http://schemas.microsoft.com/office/drawing/2014/main" id="{278E6980-1FEC-F942-BDDC-888A64E91583}"/>
              </a:ext>
            </a:extLst>
          </p:cNvPr>
          <p:cNvSpPr txBox="1"/>
          <p:nvPr/>
        </p:nvSpPr>
        <p:spPr>
          <a:xfrm>
            <a:off x="-2" y="1681243"/>
            <a:ext cx="8892482" cy="461665"/>
          </a:xfrm>
          <a:prstGeom prst="rect">
            <a:avLst/>
          </a:prstGeom>
          <a:noFill/>
        </p:spPr>
        <p:txBody>
          <a:bodyPr wrap="square" rtlCol="0">
            <a:spAutoFit/>
          </a:bodyPr>
          <a:lstStyle/>
          <a:p>
            <a:pPr marL="312738" indent="-312738"/>
            <a:r>
              <a:rPr lang="en-AU" sz="2400" dirty="0">
                <a:solidFill>
                  <a:srgbClr val="FFFF00"/>
                </a:solidFill>
                <a:latin typeface="Times New Roman" panose="02020603050405020304" pitchFamily="18" charset="0"/>
                <a:cs typeface="Times New Roman" panose="02020603050405020304" pitchFamily="18" charset="0"/>
              </a:rPr>
              <a:t>We are a new creation in Christ Jesus...  Saved from sin to be Holy</a:t>
            </a:r>
          </a:p>
        </p:txBody>
      </p:sp>
      <p:sp>
        <p:nvSpPr>
          <p:cNvPr id="10" name="TextBox 9">
            <a:extLst>
              <a:ext uri="{FF2B5EF4-FFF2-40B4-BE49-F238E27FC236}">
                <a16:creationId xmlns:a16="http://schemas.microsoft.com/office/drawing/2014/main" id="{DCA07F98-16A2-FF4C-B7F4-A2FDF8F450E1}"/>
              </a:ext>
            </a:extLst>
          </p:cNvPr>
          <p:cNvSpPr txBox="1"/>
          <p:nvPr/>
        </p:nvSpPr>
        <p:spPr>
          <a:xfrm>
            <a:off x="53924" y="2103669"/>
            <a:ext cx="906216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Resisting temptation requires some radical adjustments in my life </a:t>
            </a:r>
          </a:p>
        </p:txBody>
      </p:sp>
      <p:sp>
        <p:nvSpPr>
          <p:cNvPr id="18" name="Rectangle 17">
            <a:extLst>
              <a:ext uri="{FF2B5EF4-FFF2-40B4-BE49-F238E27FC236}">
                <a16:creationId xmlns:a16="http://schemas.microsoft.com/office/drawing/2014/main" id="{92555A59-AB72-B940-9B90-9155199E5328}"/>
              </a:ext>
            </a:extLst>
          </p:cNvPr>
          <p:cNvSpPr/>
          <p:nvPr/>
        </p:nvSpPr>
        <p:spPr>
          <a:xfrm>
            <a:off x="1403648" y="942176"/>
            <a:ext cx="6120680" cy="707886"/>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Living as a Disciple of Jesus – </a:t>
            </a:r>
            <a:r>
              <a:rPr lang="en-AU" sz="2000" dirty="0">
                <a:solidFill>
                  <a:srgbClr val="FFFF00"/>
                </a:solidFill>
                <a:latin typeface="Times New Roman" panose="02020603050405020304" pitchFamily="18" charset="0"/>
                <a:cs typeface="Times New Roman" panose="02020603050405020304" pitchFamily="18" charset="0"/>
              </a:rPr>
              <a:t>Loving Jesus so much, that I want to honour Him with every fibre of my being</a:t>
            </a:r>
          </a:p>
        </p:txBody>
      </p:sp>
      <p:sp>
        <p:nvSpPr>
          <p:cNvPr id="19" name="Rectangle 18">
            <a:extLst>
              <a:ext uri="{FF2B5EF4-FFF2-40B4-BE49-F238E27FC236}">
                <a16:creationId xmlns:a16="http://schemas.microsoft.com/office/drawing/2014/main" id="{85C1E3D3-F846-D149-9C37-85E48B0F6A8F}"/>
              </a:ext>
            </a:extLst>
          </p:cNvPr>
          <p:cNvSpPr/>
          <p:nvPr/>
        </p:nvSpPr>
        <p:spPr>
          <a:xfrm>
            <a:off x="416099" y="2572262"/>
            <a:ext cx="8311802" cy="707886"/>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Hyperbole – an over-the-top statement, not meant to be taken literally, but given to make a point.  </a:t>
            </a:r>
            <a:r>
              <a:rPr lang="en-AU" sz="2000"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From Jesus’ mouth: It is actually true</a:t>
            </a: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0BDE4F08-DDE1-D94F-B04A-D4C0DF605504}"/>
              </a:ext>
            </a:extLst>
          </p:cNvPr>
          <p:cNvSpPr/>
          <p:nvPr/>
        </p:nvSpPr>
        <p:spPr>
          <a:xfrm>
            <a:off x="35593" y="3290987"/>
            <a:ext cx="9008583" cy="707886"/>
          </a:xfrm>
          <a:prstGeom prst="rect">
            <a:avLst/>
          </a:prstGeom>
          <a:solidFill>
            <a:schemeClr val="bg1"/>
          </a:solidFill>
          <a:ln w="15875">
            <a:solidFill>
              <a:srgbClr val="FFFF00"/>
            </a:solidFill>
          </a:ln>
        </p:spPr>
        <p:txBody>
          <a:bodyPr wrap="square">
            <a:spAutoFit/>
          </a:bodyPr>
          <a:lstStyle/>
          <a:p>
            <a:pPr algn="ctr"/>
            <a:r>
              <a:rPr lang="en-AU"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if your hand causes you to sin, cut it off.  It is better for you to enter life crippled than with two hands to go to hell, to the unquenchable fire.</a:t>
            </a:r>
            <a:r>
              <a:rPr lang="en-AU" sz="2000" dirty="0">
                <a:solidFill>
                  <a:srgbClr val="FF0000"/>
                </a:solidFill>
                <a:latin typeface="Comic Sans MS" panose="030F0902030302020204" pitchFamily="66" charset="0"/>
              </a:rPr>
              <a:t> </a:t>
            </a:r>
            <a:endParaRPr lang="en-US" sz="2000" dirty="0">
              <a:solidFill>
                <a:srgbClr val="FF0000"/>
              </a:solidFill>
              <a:latin typeface="Comic Sans MS" panose="030F0902030302020204" pitchFamily="66" charset="0"/>
            </a:endParaRPr>
          </a:p>
        </p:txBody>
      </p:sp>
      <p:sp>
        <p:nvSpPr>
          <p:cNvPr id="21" name="TextBox 20">
            <a:extLst>
              <a:ext uri="{FF2B5EF4-FFF2-40B4-BE49-F238E27FC236}">
                <a16:creationId xmlns:a16="http://schemas.microsoft.com/office/drawing/2014/main" id="{8CDE669E-DCFD-874F-B891-169CCF3F033A}"/>
              </a:ext>
            </a:extLst>
          </p:cNvPr>
          <p:cNvSpPr txBox="1"/>
          <p:nvPr/>
        </p:nvSpPr>
        <p:spPr>
          <a:xfrm>
            <a:off x="14285" y="3998873"/>
            <a:ext cx="9137395" cy="461665"/>
          </a:xfrm>
          <a:prstGeom prst="rect">
            <a:avLst/>
          </a:prstGeom>
          <a:noFill/>
        </p:spPr>
        <p:txBody>
          <a:bodyPr wrap="square" rtlCol="0">
            <a:spAutoFit/>
          </a:bodyPr>
          <a:lstStyle/>
          <a:p>
            <a:pPr marL="312738" indent="-312738"/>
            <a:r>
              <a:rPr lang="en-AU" sz="2400" dirty="0">
                <a:solidFill>
                  <a:srgbClr val="FFFF00"/>
                </a:solidFill>
                <a:latin typeface="Times New Roman" panose="02020603050405020304" pitchFamily="18" charset="0"/>
                <a:cs typeface="Times New Roman" panose="02020603050405020304" pitchFamily="18" charset="0"/>
              </a:rPr>
              <a:t>Sin is so serious (eternal consequences), cut off the source of temptation</a:t>
            </a:r>
          </a:p>
        </p:txBody>
      </p:sp>
      <p:sp>
        <p:nvSpPr>
          <p:cNvPr id="22" name="TextBox 21">
            <a:extLst>
              <a:ext uri="{FF2B5EF4-FFF2-40B4-BE49-F238E27FC236}">
                <a16:creationId xmlns:a16="http://schemas.microsoft.com/office/drawing/2014/main" id="{33697B19-92B4-0842-BDC5-18356BA3D984}"/>
              </a:ext>
            </a:extLst>
          </p:cNvPr>
          <p:cNvSpPr txBox="1"/>
          <p:nvPr/>
        </p:nvSpPr>
        <p:spPr>
          <a:xfrm>
            <a:off x="33024" y="4428227"/>
            <a:ext cx="906216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Jesus didn’t save us from the quagmire of sin, for us to continue to wallow in it</a:t>
            </a: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uiExpand="1" build="p"/>
      <p:bldP spid="18" grpId="0" animBg="1"/>
      <p:bldP spid="19" grpId="0" animBg="1"/>
      <p:bldP spid="20" grpId="0" animBg="1"/>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4F97B6E-70C8-B040-9A74-891C90ACC829}"/>
              </a:ext>
            </a:extLst>
          </p:cNvPr>
          <p:cNvSpPr/>
          <p:nvPr/>
        </p:nvSpPr>
        <p:spPr>
          <a:xfrm>
            <a:off x="107504" y="0"/>
            <a:ext cx="9001000" cy="5601533"/>
          </a:xfrm>
          <a:prstGeom prst="rect">
            <a:avLst/>
          </a:prstGeom>
        </p:spPr>
        <p:txBody>
          <a:bodyPr wrap="square">
            <a:spAutoFit/>
          </a:bodyPr>
          <a:lstStyle/>
          <a:p>
            <a:pPr marL="457200">
              <a:spcAft>
                <a:spcPts val="0"/>
              </a:spcAft>
            </a:pPr>
            <a:r>
              <a:rPr lang="en-AU" sz="3000" i="1" dirty="0">
                <a:solidFill>
                  <a:schemeClr val="bg1"/>
                </a:solidFill>
                <a:latin typeface="Times New Roman" panose="02020603050405020304" pitchFamily="18" charset="0"/>
                <a:ea typeface="Arial" panose="020B0604020202020204" pitchFamily="34" charset="0"/>
              </a:rPr>
              <a:t>The metaphor of amputation could hardly be more shocking; this is a matter of ultimate seriousness.  Nothing less than eternal life or death is at stake.  Christians who disparage ‘hell-fire preaching’ must face the awkward fact that Mark’s Jesus (and still more Matthew’s and Luke’s) envisaged an ultimate separation between life and </a:t>
            </a:r>
            <a:r>
              <a:rPr lang="en-AU" sz="3000" i="1" dirty="0" err="1">
                <a:solidFill>
                  <a:schemeClr val="bg1"/>
                </a:solidFill>
                <a:latin typeface="Sirba GRK"/>
                <a:ea typeface="Arial" panose="020B0604020202020204" pitchFamily="34" charset="0"/>
              </a:rPr>
              <a:t>γέενν</a:t>
            </a:r>
            <a:r>
              <a:rPr lang="en-AU" sz="3000" i="1" dirty="0">
                <a:solidFill>
                  <a:schemeClr val="bg1"/>
                </a:solidFill>
                <a:latin typeface="Sirba GRK"/>
                <a:ea typeface="Arial" panose="020B0604020202020204" pitchFamily="34" charset="0"/>
              </a:rPr>
              <a:t>α</a:t>
            </a:r>
            <a:r>
              <a:rPr lang="en-AU" sz="3000" i="1" dirty="0">
                <a:solidFill>
                  <a:schemeClr val="bg1"/>
                </a:solidFill>
                <a:latin typeface="Times New Roman" panose="02020603050405020304" pitchFamily="18" charset="0"/>
                <a:ea typeface="Arial" panose="020B0604020202020204" pitchFamily="34" charset="0"/>
              </a:rPr>
              <a:t> which demanded the most drastic renunciation in order to avoid the unquenchable fire, </a:t>
            </a:r>
            <a:r>
              <a:rPr lang="en-AU" sz="3000" i="1" u="sng" dirty="0">
                <a:solidFill>
                  <a:schemeClr val="bg1"/>
                </a:solidFill>
                <a:latin typeface="Times New Roman" panose="02020603050405020304" pitchFamily="18" charset="0"/>
                <a:ea typeface="Arial" panose="020B0604020202020204" pitchFamily="34" charset="0"/>
              </a:rPr>
              <a:t>and that he did not regard even his disciples as immune from the need to examine themselves and take appropriate action.</a:t>
            </a:r>
            <a:endParaRPr lang="en-AU" sz="3000" dirty="0">
              <a:solidFill>
                <a:schemeClr val="bg1"/>
              </a:solidFill>
              <a:latin typeface="Times New Roman" panose="02020603050405020304" pitchFamily="18" charset="0"/>
              <a:ea typeface="Arial" panose="020B0604020202020204" pitchFamily="34" charset="0"/>
            </a:endParaRPr>
          </a:p>
          <a:p>
            <a:pPr>
              <a:spcAft>
                <a:spcPts val="0"/>
              </a:spcAft>
            </a:pPr>
            <a:r>
              <a:rPr lang="en-AU" sz="1400" dirty="0">
                <a:solidFill>
                  <a:schemeClr val="bg1"/>
                </a:solidFill>
                <a:latin typeface="Times New Roman" panose="02020603050405020304" pitchFamily="18" charset="0"/>
                <a:ea typeface="Arial" panose="020B0604020202020204" pitchFamily="34" charset="0"/>
              </a:rPr>
              <a:t>France, R.T., 2002. </a:t>
            </a:r>
            <a:r>
              <a:rPr lang="en-AU" sz="1400" i="1" dirty="0">
                <a:solidFill>
                  <a:schemeClr val="bg1"/>
                </a:solidFill>
                <a:latin typeface="Times New Roman" panose="02020603050405020304" pitchFamily="18" charset="0"/>
                <a:ea typeface="Arial" panose="020B0604020202020204" pitchFamily="34" charset="0"/>
              </a:rPr>
              <a:t>The Gospel of Mark: a commentary on the Greek text</a:t>
            </a:r>
            <a:r>
              <a:rPr lang="en-AU" sz="1400" dirty="0">
                <a:solidFill>
                  <a:schemeClr val="bg1"/>
                </a:solidFill>
                <a:latin typeface="Times New Roman" panose="02020603050405020304" pitchFamily="18" charset="0"/>
                <a:ea typeface="Arial" panose="020B0604020202020204" pitchFamily="34" charset="0"/>
              </a:rPr>
              <a:t>, Grand Rapids, MI; Carlisle: W.B. Eerdmans; Paternoster Press.</a:t>
            </a:r>
          </a:p>
        </p:txBody>
      </p:sp>
    </p:spTree>
    <p:extLst>
      <p:ext uri="{BB962C8B-B14F-4D97-AF65-F5344CB8AC3E}">
        <p14:creationId xmlns:p14="http://schemas.microsoft.com/office/powerpoint/2010/main" val="3706039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30459" y="28577"/>
            <a:ext cx="8985628" cy="523220"/>
          </a:xfrm>
          <a:prstGeom prst="rect">
            <a:avLst/>
          </a:prstGeom>
          <a:noFill/>
          <a:ln w="12700">
            <a:noFill/>
          </a:ln>
        </p:spPr>
        <p:txBody>
          <a:bodyPr wrap="square" rtlCol="0">
            <a:spAutoFit/>
          </a:bodyPr>
          <a:lstStyle/>
          <a:p>
            <a:r>
              <a:rPr lang="en-AU" sz="2800" b="1" dirty="0">
                <a:solidFill>
                  <a:srgbClr val="FFFF00"/>
                </a:solidFill>
                <a:latin typeface="Times New Roman" charset="0"/>
                <a:ea typeface="Times New Roman" charset="0"/>
                <a:cs typeface="Times New Roman" charset="0"/>
              </a:rPr>
              <a:t>The transformed life of a Disciple of Jesus</a:t>
            </a:r>
            <a:endParaRPr lang="en-AU" sz="2000"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35593" y="462293"/>
            <a:ext cx="9116087"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In this life, temptations continue.</a:t>
            </a:r>
          </a:p>
        </p:txBody>
      </p:sp>
      <p:sp>
        <p:nvSpPr>
          <p:cNvPr id="9" name="TextBox 8">
            <a:extLst>
              <a:ext uri="{FF2B5EF4-FFF2-40B4-BE49-F238E27FC236}">
                <a16:creationId xmlns:a16="http://schemas.microsoft.com/office/drawing/2014/main" id="{278E6980-1FEC-F942-BDDC-888A64E91583}"/>
              </a:ext>
            </a:extLst>
          </p:cNvPr>
          <p:cNvSpPr txBox="1"/>
          <p:nvPr/>
        </p:nvSpPr>
        <p:spPr>
          <a:xfrm>
            <a:off x="-2" y="1681243"/>
            <a:ext cx="8892482" cy="461665"/>
          </a:xfrm>
          <a:prstGeom prst="rect">
            <a:avLst/>
          </a:prstGeom>
          <a:noFill/>
        </p:spPr>
        <p:txBody>
          <a:bodyPr wrap="square" rtlCol="0">
            <a:spAutoFit/>
          </a:bodyPr>
          <a:lstStyle/>
          <a:p>
            <a:pPr marL="312738" indent="-312738"/>
            <a:r>
              <a:rPr lang="en-AU" sz="2400" dirty="0">
                <a:solidFill>
                  <a:srgbClr val="FFFF00"/>
                </a:solidFill>
                <a:latin typeface="Times New Roman" panose="02020603050405020304" pitchFamily="18" charset="0"/>
                <a:cs typeface="Times New Roman" panose="02020603050405020304" pitchFamily="18" charset="0"/>
              </a:rPr>
              <a:t>We are a new creation in Christ Jesus...  Saved from sin to be Holy</a:t>
            </a:r>
          </a:p>
        </p:txBody>
      </p:sp>
      <p:sp>
        <p:nvSpPr>
          <p:cNvPr id="10" name="TextBox 9">
            <a:extLst>
              <a:ext uri="{FF2B5EF4-FFF2-40B4-BE49-F238E27FC236}">
                <a16:creationId xmlns:a16="http://schemas.microsoft.com/office/drawing/2014/main" id="{DCA07F98-16A2-FF4C-B7F4-A2FDF8F450E1}"/>
              </a:ext>
            </a:extLst>
          </p:cNvPr>
          <p:cNvSpPr txBox="1"/>
          <p:nvPr/>
        </p:nvSpPr>
        <p:spPr>
          <a:xfrm>
            <a:off x="53924" y="2103669"/>
            <a:ext cx="906216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Resisting temptation requires some radical adjustments in my life </a:t>
            </a:r>
          </a:p>
        </p:txBody>
      </p:sp>
      <p:sp>
        <p:nvSpPr>
          <p:cNvPr id="18" name="Rectangle 17">
            <a:extLst>
              <a:ext uri="{FF2B5EF4-FFF2-40B4-BE49-F238E27FC236}">
                <a16:creationId xmlns:a16="http://schemas.microsoft.com/office/drawing/2014/main" id="{92555A59-AB72-B940-9B90-9155199E5328}"/>
              </a:ext>
            </a:extLst>
          </p:cNvPr>
          <p:cNvSpPr/>
          <p:nvPr/>
        </p:nvSpPr>
        <p:spPr>
          <a:xfrm>
            <a:off x="1403648" y="942176"/>
            <a:ext cx="6120680" cy="707886"/>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Living as a Disciple of Jesus – </a:t>
            </a:r>
            <a:r>
              <a:rPr lang="en-AU" sz="2000" dirty="0">
                <a:solidFill>
                  <a:srgbClr val="FFFF00"/>
                </a:solidFill>
                <a:latin typeface="Times New Roman" panose="02020603050405020304" pitchFamily="18" charset="0"/>
                <a:cs typeface="Times New Roman" panose="02020603050405020304" pitchFamily="18" charset="0"/>
              </a:rPr>
              <a:t>Loving Jesus so much, that I want to honour Him with every fibre of my being</a:t>
            </a:r>
          </a:p>
        </p:txBody>
      </p:sp>
      <p:sp>
        <p:nvSpPr>
          <p:cNvPr id="19" name="Rectangle 18">
            <a:extLst>
              <a:ext uri="{FF2B5EF4-FFF2-40B4-BE49-F238E27FC236}">
                <a16:creationId xmlns:a16="http://schemas.microsoft.com/office/drawing/2014/main" id="{85C1E3D3-F846-D149-9C37-85E48B0F6A8F}"/>
              </a:ext>
            </a:extLst>
          </p:cNvPr>
          <p:cNvSpPr/>
          <p:nvPr/>
        </p:nvSpPr>
        <p:spPr>
          <a:xfrm>
            <a:off x="416099" y="2572262"/>
            <a:ext cx="8311802" cy="707886"/>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Hyperbole – an over-the-top statement, not meant to be taken literally, but given to make a point.  </a:t>
            </a:r>
            <a:r>
              <a:rPr lang="en-AU" sz="2000" u="sng"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From Jesus’ mouth: It is actually true</a:t>
            </a:r>
            <a:r>
              <a:rPr lang="en-AU" sz="20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dirty="0">
              <a:solidFill>
                <a:schemeClr val="bg1"/>
              </a:solidFill>
              <a:latin typeface="Times New Roman" panose="02020603050405020304" pitchFamily="18" charset="0"/>
              <a:cs typeface="Times New Roman" panose="02020603050405020304" pitchFamily="18" charset="0"/>
            </a:endParaRPr>
          </a:p>
        </p:txBody>
      </p:sp>
      <p:sp>
        <p:nvSpPr>
          <p:cNvPr id="20" name="Rectangle 19">
            <a:extLst>
              <a:ext uri="{FF2B5EF4-FFF2-40B4-BE49-F238E27FC236}">
                <a16:creationId xmlns:a16="http://schemas.microsoft.com/office/drawing/2014/main" id="{0BDE4F08-DDE1-D94F-B04A-D4C0DF605504}"/>
              </a:ext>
            </a:extLst>
          </p:cNvPr>
          <p:cNvSpPr/>
          <p:nvPr/>
        </p:nvSpPr>
        <p:spPr>
          <a:xfrm>
            <a:off x="35593" y="3290987"/>
            <a:ext cx="9008583" cy="707886"/>
          </a:xfrm>
          <a:prstGeom prst="rect">
            <a:avLst/>
          </a:prstGeom>
          <a:solidFill>
            <a:schemeClr val="bg1"/>
          </a:solidFill>
          <a:ln w="15875">
            <a:solidFill>
              <a:srgbClr val="FFFF00"/>
            </a:solidFill>
          </a:ln>
        </p:spPr>
        <p:txBody>
          <a:bodyPr wrap="square">
            <a:spAutoFit/>
          </a:bodyPr>
          <a:lstStyle/>
          <a:p>
            <a:pPr algn="ctr"/>
            <a:r>
              <a:rPr lang="en-AU" sz="2000"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if your hand causes you to sin, cut it off.  It is better for you to enter life crippled than with two hands to go to hell, to the unquenchable fire.</a:t>
            </a:r>
            <a:r>
              <a:rPr lang="en-AU" sz="2000" dirty="0">
                <a:solidFill>
                  <a:srgbClr val="FF0000"/>
                </a:solidFill>
                <a:latin typeface="Comic Sans MS" panose="030F0902030302020204" pitchFamily="66" charset="0"/>
              </a:rPr>
              <a:t> </a:t>
            </a:r>
            <a:endParaRPr lang="en-US" sz="2000" dirty="0">
              <a:solidFill>
                <a:srgbClr val="FF0000"/>
              </a:solidFill>
              <a:latin typeface="Comic Sans MS" panose="030F0902030302020204" pitchFamily="66" charset="0"/>
            </a:endParaRPr>
          </a:p>
        </p:txBody>
      </p:sp>
      <p:sp>
        <p:nvSpPr>
          <p:cNvPr id="21" name="TextBox 20">
            <a:extLst>
              <a:ext uri="{FF2B5EF4-FFF2-40B4-BE49-F238E27FC236}">
                <a16:creationId xmlns:a16="http://schemas.microsoft.com/office/drawing/2014/main" id="{8CDE669E-DCFD-874F-B891-169CCF3F033A}"/>
              </a:ext>
            </a:extLst>
          </p:cNvPr>
          <p:cNvSpPr txBox="1"/>
          <p:nvPr/>
        </p:nvSpPr>
        <p:spPr>
          <a:xfrm>
            <a:off x="14285" y="3998873"/>
            <a:ext cx="9137395" cy="461665"/>
          </a:xfrm>
          <a:prstGeom prst="rect">
            <a:avLst/>
          </a:prstGeom>
          <a:noFill/>
        </p:spPr>
        <p:txBody>
          <a:bodyPr wrap="square" rtlCol="0">
            <a:spAutoFit/>
          </a:bodyPr>
          <a:lstStyle/>
          <a:p>
            <a:pPr marL="312738" indent="-312738"/>
            <a:r>
              <a:rPr lang="en-AU" sz="2400" dirty="0">
                <a:solidFill>
                  <a:srgbClr val="FFFF00"/>
                </a:solidFill>
                <a:latin typeface="Times New Roman" panose="02020603050405020304" pitchFamily="18" charset="0"/>
                <a:cs typeface="Times New Roman" panose="02020603050405020304" pitchFamily="18" charset="0"/>
              </a:rPr>
              <a:t>Sin is so serious (eternal consequences), cut off the source of temptation</a:t>
            </a:r>
          </a:p>
        </p:txBody>
      </p:sp>
      <p:sp>
        <p:nvSpPr>
          <p:cNvPr id="22" name="TextBox 21">
            <a:extLst>
              <a:ext uri="{FF2B5EF4-FFF2-40B4-BE49-F238E27FC236}">
                <a16:creationId xmlns:a16="http://schemas.microsoft.com/office/drawing/2014/main" id="{33697B19-92B4-0842-BDC5-18356BA3D984}"/>
              </a:ext>
            </a:extLst>
          </p:cNvPr>
          <p:cNvSpPr txBox="1"/>
          <p:nvPr/>
        </p:nvSpPr>
        <p:spPr>
          <a:xfrm>
            <a:off x="33024" y="4428227"/>
            <a:ext cx="906216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Jesus didn’t save us from the quagmire of sin, for us to continue to wallow in it</a:t>
            </a:r>
          </a:p>
        </p:txBody>
      </p:sp>
    </p:spTree>
    <p:extLst>
      <p:ext uri="{BB962C8B-B14F-4D97-AF65-F5344CB8AC3E}">
        <p14:creationId xmlns:p14="http://schemas.microsoft.com/office/powerpoint/2010/main" val="39163626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5030" y="-11112"/>
            <a:ext cx="5681106" cy="461665"/>
          </a:xfrm>
          <a:prstGeom prst="rect">
            <a:avLst/>
          </a:prstGeom>
          <a:noFill/>
          <a:ln w="12700">
            <a:noFill/>
          </a:ln>
        </p:spPr>
        <p:txBody>
          <a:bodyPr wrap="square" rtlCol="0">
            <a:spAutoFit/>
          </a:bodyPr>
          <a:lstStyle/>
          <a:p>
            <a:r>
              <a:rPr lang="en-AU" sz="2400" b="1" dirty="0">
                <a:solidFill>
                  <a:srgbClr val="FFFF00"/>
                </a:solidFill>
                <a:latin typeface="Times New Roman" charset="0"/>
                <a:ea typeface="Times New Roman" charset="0"/>
                <a:cs typeface="Times New Roman" charset="0"/>
              </a:rPr>
              <a:t>The transformed life of a Disciple of Jesus</a:t>
            </a:r>
            <a:endParaRPr lang="en-AU" b="1" dirty="0">
              <a:solidFill>
                <a:srgbClr val="FFFF00"/>
              </a:solidFill>
              <a:latin typeface="Times New Roman" charset="0"/>
              <a:ea typeface="Times New Roman" charset="0"/>
              <a:cs typeface="Times New Roman" charset="0"/>
            </a:endParaRPr>
          </a:p>
        </p:txBody>
      </p:sp>
      <p:sp>
        <p:nvSpPr>
          <p:cNvPr id="12" name="TextBox 11">
            <a:extLst>
              <a:ext uri="{FF2B5EF4-FFF2-40B4-BE49-F238E27FC236}">
                <a16:creationId xmlns:a16="http://schemas.microsoft.com/office/drawing/2014/main" id="{34D1EEB0-E8BC-1347-8A18-215AF12FE040}"/>
              </a:ext>
            </a:extLst>
          </p:cNvPr>
          <p:cNvSpPr txBox="1"/>
          <p:nvPr/>
        </p:nvSpPr>
        <p:spPr>
          <a:xfrm>
            <a:off x="5652120" y="32528"/>
            <a:ext cx="3491880" cy="400110"/>
          </a:xfrm>
          <a:prstGeom prst="rect">
            <a:avLst/>
          </a:prstGeom>
          <a:noFill/>
        </p:spPr>
        <p:txBody>
          <a:bodyPr wrap="square" rtlCol="0">
            <a:spAutoFit/>
          </a:bodyPr>
          <a:lstStyle/>
          <a:p>
            <a:pPr marL="177800" indent="-1778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for now, temptations continue.</a:t>
            </a:r>
          </a:p>
        </p:txBody>
      </p:sp>
      <p:sp>
        <p:nvSpPr>
          <p:cNvPr id="9" name="TextBox 8">
            <a:extLst>
              <a:ext uri="{FF2B5EF4-FFF2-40B4-BE49-F238E27FC236}">
                <a16:creationId xmlns:a16="http://schemas.microsoft.com/office/drawing/2014/main" id="{278E6980-1FEC-F942-BDDC-888A64E91583}"/>
              </a:ext>
            </a:extLst>
          </p:cNvPr>
          <p:cNvSpPr txBox="1"/>
          <p:nvPr/>
        </p:nvSpPr>
        <p:spPr>
          <a:xfrm>
            <a:off x="95335" y="1137689"/>
            <a:ext cx="8892482" cy="461665"/>
          </a:xfrm>
          <a:prstGeom prst="rect">
            <a:avLst/>
          </a:prstGeom>
          <a:noFill/>
        </p:spPr>
        <p:txBody>
          <a:bodyPr wrap="square" rtlCol="0">
            <a:spAutoFit/>
          </a:bodyPr>
          <a:lstStyle/>
          <a:p>
            <a:pPr marL="312738" indent="-312738"/>
            <a:r>
              <a:rPr lang="en-AU" sz="2400" dirty="0">
                <a:solidFill>
                  <a:srgbClr val="FFFF00"/>
                </a:solidFill>
                <a:latin typeface="Times New Roman" panose="02020603050405020304" pitchFamily="18" charset="0"/>
                <a:cs typeface="Times New Roman" panose="02020603050405020304" pitchFamily="18" charset="0"/>
              </a:rPr>
              <a:t>We are a new creation in Christ Jesus...  Saved from sin to be Holy</a:t>
            </a:r>
          </a:p>
        </p:txBody>
      </p:sp>
      <p:sp>
        <p:nvSpPr>
          <p:cNvPr id="10" name="TextBox 9">
            <a:extLst>
              <a:ext uri="{FF2B5EF4-FFF2-40B4-BE49-F238E27FC236}">
                <a16:creationId xmlns:a16="http://schemas.microsoft.com/office/drawing/2014/main" id="{DCA07F98-16A2-FF4C-B7F4-A2FDF8F450E1}"/>
              </a:ext>
            </a:extLst>
          </p:cNvPr>
          <p:cNvSpPr txBox="1"/>
          <p:nvPr/>
        </p:nvSpPr>
        <p:spPr>
          <a:xfrm>
            <a:off x="10494" y="1470413"/>
            <a:ext cx="9062163"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Resisting temptation requires some radical adjustments in my life </a:t>
            </a:r>
          </a:p>
        </p:txBody>
      </p:sp>
      <p:sp>
        <p:nvSpPr>
          <p:cNvPr id="18" name="Rectangle 17">
            <a:extLst>
              <a:ext uri="{FF2B5EF4-FFF2-40B4-BE49-F238E27FC236}">
                <a16:creationId xmlns:a16="http://schemas.microsoft.com/office/drawing/2014/main" id="{92555A59-AB72-B940-9B90-9155199E5328}"/>
              </a:ext>
            </a:extLst>
          </p:cNvPr>
          <p:cNvSpPr/>
          <p:nvPr/>
        </p:nvSpPr>
        <p:spPr>
          <a:xfrm>
            <a:off x="1277380" y="449500"/>
            <a:ext cx="6120680" cy="707886"/>
          </a:xfrm>
          <a:prstGeom prst="rect">
            <a:avLst/>
          </a:prstGeom>
          <a:ln w="15875">
            <a:solidFill>
              <a:schemeClr val="bg1"/>
            </a:solidFill>
          </a:ln>
        </p:spPr>
        <p:txBody>
          <a:bodyPr wrap="square">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Living as a Disciple of Jesus – </a:t>
            </a:r>
            <a:r>
              <a:rPr lang="en-AU" sz="2000" dirty="0">
                <a:solidFill>
                  <a:srgbClr val="FFFF00"/>
                </a:solidFill>
                <a:latin typeface="Times New Roman" panose="02020603050405020304" pitchFamily="18" charset="0"/>
                <a:cs typeface="Times New Roman" panose="02020603050405020304" pitchFamily="18" charset="0"/>
              </a:rPr>
              <a:t>Loving Jesus so much, that I want to honour Him with every fibre of my being</a:t>
            </a:r>
          </a:p>
        </p:txBody>
      </p:sp>
      <p:sp>
        <p:nvSpPr>
          <p:cNvPr id="21" name="TextBox 20">
            <a:extLst>
              <a:ext uri="{FF2B5EF4-FFF2-40B4-BE49-F238E27FC236}">
                <a16:creationId xmlns:a16="http://schemas.microsoft.com/office/drawing/2014/main" id="{8CDE669E-DCFD-874F-B891-169CCF3F033A}"/>
              </a:ext>
            </a:extLst>
          </p:cNvPr>
          <p:cNvSpPr txBox="1"/>
          <p:nvPr/>
        </p:nvSpPr>
        <p:spPr>
          <a:xfrm>
            <a:off x="-18170" y="1744286"/>
            <a:ext cx="9137395" cy="461665"/>
          </a:xfrm>
          <a:prstGeom prst="rect">
            <a:avLst/>
          </a:prstGeom>
          <a:noFill/>
        </p:spPr>
        <p:txBody>
          <a:bodyPr wrap="square" rtlCol="0">
            <a:spAutoFit/>
          </a:bodyPr>
          <a:lstStyle/>
          <a:p>
            <a:pPr marL="312738" indent="-312738"/>
            <a:r>
              <a:rPr lang="en-AU" sz="2400" dirty="0">
                <a:solidFill>
                  <a:srgbClr val="FFFF00"/>
                </a:solidFill>
                <a:latin typeface="Times New Roman" panose="02020603050405020304" pitchFamily="18" charset="0"/>
                <a:cs typeface="Times New Roman" panose="02020603050405020304" pitchFamily="18" charset="0"/>
              </a:rPr>
              <a:t>Sin is so serious (eternal consequences), cut off the source of temptation</a:t>
            </a:r>
          </a:p>
        </p:txBody>
      </p:sp>
      <p:sp>
        <p:nvSpPr>
          <p:cNvPr id="2" name="Rectangle 1">
            <a:extLst>
              <a:ext uri="{FF2B5EF4-FFF2-40B4-BE49-F238E27FC236}">
                <a16:creationId xmlns:a16="http://schemas.microsoft.com/office/drawing/2014/main" id="{ACDA018E-69FA-C840-97AF-10ED35EAC455}"/>
              </a:ext>
            </a:extLst>
          </p:cNvPr>
          <p:cNvSpPr/>
          <p:nvPr/>
        </p:nvSpPr>
        <p:spPr>
          <a:xfrm>
            <a:off x="10494" y="2350883"/>
            <a:ext cx="2674130" cy="400110"/>
          </a:xfrm>
          <a:prstGeom prst="rect">
            <a:avLst/>
          </a:prstGeom>
        </p:spPr>
        <p:txBody>
          <a:bodyPr wrap="none">
            <a:spAutoFit/>
          </a:bodyPr>
          <a:lstStyle/>
          <a:p>
            <a:r>
              <a:rPr lang="en-AU" sz="2000" b="1" baseline="30000" dirty="0">
                <a:solidFill>
                  <a:srgbClr val="FFFF00"/>
                </a:solidFill>
                <a:latin typeface="Comic Sans MS" panose="030F0902030302020204" pitchFamily="66" charset="0"/>
                <a:ea typeface="Calibri" panose="020F0502020204030204" pitchFamily="34" charset="0"/>
              </a:rPr>
              <a:t>49 </a:t>
            </a:r>
            <a:r>
              <a:rPr lang="en-AU" sz="2000" dirty="0">
                <a:solidFill>
                  <a:srgbClr val="FFFF00"/>
                </a:solidFill>
                <a:latin typeface="Comic Sans MS" panose="030F0902030302020204" pitchFamily="66" charset="0"/>
                <a:ea typeface="Calibri" panose="020F0502020204030204" pitchFamily="34" charset="0"/>
              </a:rPr>
              <a:t>... salted with fire.</a:t>
            </a:r>
            <a:endParaRPr lang="en-AU" sz="2000" dirty="0">
              <a:solidFill>
                <a:srgbClr val="FFFF00"/>
              </a:solidFill>
              <a:latin typeface="Comic Sans MS" panose="030F0902030302020204" pitchFamily="66" charset="0"/>
            </a:endParaRPr>
          </a:p>
        </p:txBody>
      </p:sp>
      <p:cxnSp>
        <p:nvCxnSpPr>
          <p:cNvPr id="4" name="Straight Connector 3">
            <a:extLst>
              <a:ext uri="{FF2B5EF4-FFF2-40B4-BE49-F238E27FC236}">
                <a16:creationId xmlns:a16="http://schemas.microsoft.com/office/drawing/2014/main" id="{F68A9FF4-658A-9A4F-8590-9C29C1E4C392}"/>
              </a:ext>
            </a:extLst>
          </p:cNvPr>
          <p:cNvCxnSpPr/>
          <p:nvPr/>
        </p:nvCxnSpPr>
        <p:spPr>
          <a:xfrm flipV="1">
            <a:off x="467544" y="2183550"/>
            <a:ext cx="8280920" cy="19697"/>
          </a:xfrm>
          <a:prstGeom prst="line">
            <a:avLst/>
          </a:prstGeom>
        </p:spPr>
        <p:style>
          <a:lnRef idx="2">
            <a:schemeClr val="accent1"/>
          </a:lnRef>
          <a:fillRef idx="0">
            <a:schemeClr val="accent1"/>
          </a:fillRef>
          <a:effectRef idx="1">
            <a:schemeClr val="accent1"/>
          </a:effectRef>
          <a:fontRef idx="minor">
            <a:schemeClr val="tx1"/>
          </a:fontRef>
        </p:style>
      </p:cxnSp>
      <p:sp>
        <p:nvSpPr>
          <p:cNvPr id="14" name="TextBox 13">
            <a:extLst>
              <a:ext uri="{FF2B5EF4-FFF2-40B4-BE49-F238E27FC236}">
                <a16:creationId xmlns:a16="http://schemas.microsoft.com/office/drawing/2014/main" id="{65982C5E-AAC5-464C-98AA-9646B6FFB6E2}"/>
              </a:ext>
            </a:extLst>
          </p:cNvPr>
          <p:cNvSpPr txBox="1"/>
          <p:nvPr/>
        </p:nvSpPr>
        <p:spPr>
          <a:xfrm>
            <a:off x="899592" y="2642981"/>
            <a:ext cx="8370481"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Christians are the seasoning of Christ in the world.</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A time of testing – a personal sacrifice to be a disciple of Jesus in the world </a:t>
            </a:r>
          </a:p>
        </p:txBody>
      </p:sp>
      <p:sp>
        <p:nvSpPr>
          <p:cNvPr id="15" name="TextBox 14">
            <a:extLst>
              <a:ext uri="{FF2B5EF4-FFF2-40B4-BE49-F238E27FC236}">
                <a16:creationId xmlns:a16="http://schemas.microsoft.com/office/drawing/2014/main" id="{D682E896-350B-7F49-9391-1C0E88FF7E9E}"/>
              </a:ext>
            </a:extLst>
          </p:cNvPr>
          <p:cNvSpPr txBox="1"/>
          <p:nvPr/>
        </p:nvSpPr>
        <p:spPr>
          <a:xfrm>
            <a:off x="2670932" y="2352417"/>
            <a:ext cx="496074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Salt seasoning for the sacrificial offering.</a:t>
            </a:r>
          </a:p>
        </p:txBody>
      </p:sp>
      <p:sp>
        <p:nvSpPr>
          <p:cNvPr id="5" name="Rectangle 4">
            <a:extLst>
              <a:ext uri="{FF2B5EF4-FFF2-40B4-BE49-F238E27FC236}">
                <a16:creationId xmlns:a16="http://schemas.microsoft.com/office/drawing/2014/main" id="{5723E122-3E14-E640-9D5C-91CF255E4568}"/>
              </a:ext>
            </a:extLst>
          </p:cNvPr>
          <p:cNvSpPr/>
          <p:nvPr/>
        </p:nvSpPr>
        <p:spPr>
          <a:xfrm>
            <a:off x="0" y="3308995"/>
            <a:ext cx="3760966" cy="400110"/>
          </a:xfrm>
          <a:prstGeom prst="rect">
            <a:avLst/>
          </a:prstGeom>
        </p:spPr>
        <p:txBody>
          <a:bodyPr wrap="none">
            <a:spAutoFit/>
          </a:bodyPr>
          <a:lstStyle/>
          <a:p>
            <a:r>
              <a:rPr lang="en-AU" dirty="0">
                <a:solidFill>
                  <a:srgbClr val="FFFF00"/>
                </a:solidFill>
                <a:latin typeface="Comic Sans MS" panose="030F0902030302020204" pitchFamily="66" charset="0"/>
                <a:ea typeface="Calibri" panose="020F0502020204030204" pitchFamily="34" charset="0"/>
              </a:rPr>
              <a:t>if the </a:t>
            </a:r>
            <a:r>
              <a:rPr lang="en-AU" sz="2000" dirty="0">
                <a:solidFill>
                  <a:srgbClr val="FFFF00"/>
                </a:solidFill>
                <a:latin typeface="Comic Sans MS" panose="030F0902030302020204" pitchFamily="66" charset="0"/>
                <a:ea typeface="Calibri" panose="020F0502020204030204" pitchFamily="34" charset="0"/>
              </a:rPr>
              <a:t>salt</a:t>
            </a:r>
            <a:r>
              <a:rPr lang="en-AU" dirty="0">
                <a:solidFill>
                  <a:srgbClr val="FFFF00"/>
                </a:solidFill>
                <a:latin typeface="Comic Sans MS" panose="030F0902030302020204" pitchFamily="66" charset="0"/>
                <a:ea typeface="Calibri" panose="020F0502020204030204" pitchFamily="34" charset="0"/>
              </a:rPr>
              <a:t> has lost its saltiness...</a:t>
            </a:r>
            <a:endParaRPr lang="en-AU" dirty="0">
              <a:solidFill>
                <a:srgbClr val="FFFF00"/>
              </a:solidFill>
              <a:latin typeface="Comic Sans MS" panose="030F0902030302020204" pitchFamily="66" charset="0"/>
            </a:endParaRPr>
          </a:p>
        </p:txBody>
      </p:sp>
      <p:sp>
        <p:nvSpPr>
          <p:cNvPr id="17" name="TextBox 16">
            <a:extLst>
              <a:ext uri="{FF2B5EF4-FFF2-40B4-BE49-F238E27FC236}">
                <a16:creationId xmlns:a16="http://schemas.microsoft.com/office/drawing/2014/main" id="{65CF331E-8A45-FE4E-A30E-9E0C2EFABEB5}"/>
              </a:ext>
            </a:extLst>
          </p:cNvPr>
          <p:cNvSpPr txBox="1"/>
          <p:nvPr/>
        </p:nvSpPr>
        <p:spPr>
          <a:xfrm>
            <a:off x="3785357" y="3338254"/>
            <a:ext cx="4960749" cy="400110"/>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Salt is known by its taste</a:t>
            </a:r>
          </a:p>
        </p:txBody>
      </p:sp>
      <p:sp>
        <p:nvSpPr>
          <p:cNvPr id="22" name="TextBox 21">
            <a:extLst>
              <a:ext uri="{FF2B5EF4-FFF2-40B4-BE49-F238E27FC236}">
                <a16:creationId xmlns:a16="http://schemas.microsoft.com/office/drawing/2014/main" id="{F5ABEB32-CAE2-134D-88F5-235AABB0F685}"/>
              </a:ext>
            </a:extLst>
          </p:cNvPr>
          <p:cNvSpPr txBox="1"/>
          <p:nvPr/>
        </p:nvSpPr>
        <p:spPr>
          <a:xfrm>
            <a:off x="28055" y="3664538"/>
            <a:ext cx="9091170" cy="1054135"/>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Disciples without the characteristics of a disciple, are as false as </a:t>
            </a:r>
            <a:r>
              <a:rPr lang="en-AU" sz="2000" dirty="0" err="1">
                <a:solidFill>
                  <a:schemeClr val="bg1"/>
                </a:solidFill>
                <a:latin typeface="Times New Roman" charset="0"/>
                <a:ea typeface="Times New Roman" charset="0"/>
                <a:cs typeface="Times New Roman" charset="0"/>
              </a:rPr>
              <a:t>unsalty</a:t>
            </a:r>
            <a:r>
              <a:rPr lang="en-AU" sz="2000" dirty="0">
                <a:solidFill>
                  <a:schemeClr val="bg1"/>
                </a:solidFill>
                <a:latin typeface="Times New Roman" charset="0"/>
                <a:ea typeface="Times New Roman" charset="0"/>
                <a:cs typeface="Times New Roman" charset="0"/>
              </a:rPr>
              <a:t> salt</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Disciples of Jesus will pursue righteousness &amp; make radical changes to cut off temptations to sin</a:t>
            </a:r>
          </a:p>
        </p:txBody>
      </p:sp>
      <p:sp>
        <p:nvSpPr>
          <p:cNvPr id="23" name="Rectangle 22">
            <a:extLst>
              <a:ext uri="{FF2B5EF4-FFF2-40B4-BE49-F238E27FC236}">
                <a16:creationId xmlns:a16="http://schemas.microsoft.com/office/drawing/2014/main" id="{8AB6E80D-C8D1-9045-9BC0-5A797DB570BD}"/>
              </a:ext>
            </a:extLst>
          </p:cNvPr>
          <p:cNvSpPr/>
          <p:nvPr/>
        </p:nvSpPr>
        <p:spPr>
          <a:xfrm>
            <a:off x="21431" y="4637732"/>
            <a:ext cx="6396303" cy="369332"/>
          </a:xfrm>
          <a:prstGeom prst="rect">
            <a:avLst/>
          </a:prstGeom>
        </p:spPr>
        <p:txBody>
          <a:bodyPr wrap="none">
            <a:spAutoFit/>
          </a:bodyPr>
          <a:lstStyle/>
          <a:p>
            <a:r>
              <a:rPr lang="en-AU" dirty="0">
                <a:solidFill>
                  <a:srgbClr val="FFFF00"/>
                </a:solidFill>
                <a:latin typeface="Comic Sans MS" panose="030F0902030302020204" pitchFamily="66" charset="0"/>
                <a:ea typeface="Calibri" panose="020F0502020204030204" pitchFamily="34" charset="0"/>
              </a:rPr>
              <a:t>Have salt in yourselves, and be at peace with one another.</a:t>
            </a:r>
            <a:endParaRPr lang="en-AU" dirty="0">
              <a:solidFill>
                <a:srgbClr val="FFFF00"/>
              </a:solidFill>
              <a:latin typeface="Comic Sans MS" panose="030F0902030302020204" pitchFamily="66" charset="0"/>
            </a:endParaRPr>
          </a:p>
        </p:txBody>
      </p:sp>
      <p:sp>
        <p:nvSpPr>
          <p:cNvPr id="25" name="TextBox 24">
            <a:extLst>
              <a:ext uri="{FF2B5EF4-FFF2-40B4-BE49-F238E27FC236}">
                <a16:creationId xmlns:a16="http://schemas.microsoft.com/office/drawing/2014/main" id="{9858636E-8FD2-864D-B8A4-61B298BB7195}"/>
              </a:ext>
            </a:extLst>
          </p:cNvPr>
          <p:cNvSpPr txBox="1"/>
          <p:nvPr/>
        </p:nvSpPr>
        <p:spPr>
          <a:xfrm>
            <a:off x="6265731" y="4637732"/>
            <a:ext cx="2952328" cy="400110"/>
          </a:xfrm>
          <a:prstGeom prst="rect">
            <a:avLst/>
          </a:prstGeom>
          <a:noFill/>
        </p:spPr>
        <p:txBody>
          <a:bodyPr wrap="square" rtlCol="0">
            <a:spAutoFit/>
          </a:bodyPr>
          <a:lstStyle/>
          <a:p>
            <a:pPr marL="92075" indent="-92075">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church – salt together</a:t>
            </a:r>
          </a:p>
        </p:txBody>
      </p:sp>
      <p:sp>
        <p:nvSpPr>
          <p:cNvPr id="26" name="TextBox 25">
            <a:extLst>
              <a:ext uri="{FF2B5EF4-FFF2-40B4-BE49-F238E27FC236}">
                <a16:creationId xmlns:a16="http://schemas.microsoft.com/office/drawing/2014/main" id="{36270D54-9BE6-E043-85C0-AABC3DEA7160}"/>
              </a:ext>
            </a:extLst>
          </p:cNvPr>
          <p:cNvSpPr txBox="1"/>
          <p:nvPr/>
        </p:nvSpPr>
        <p:spPr>
          <a:xfrm>
            <a:off x="13768" y="4893263"/>
            <a:ext cx="9091170" cy="746358"/>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Salt loses its saltiness when it is diluted or contaminated.</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For the church to have peace, we need to be following Jesus together (All Salt).</a:t>
            </a:r>
          </a:p>
        </p:txBody>
      </p:sp>
    </p:spTree>
    <p:extLst>
      <p:ext uri="{BB962C8B-B14F-4D97-AF65-F5344CB8AC3E}">
        <p14:creationId xmlns:p14="http://schemas.microsoft.com/office/powerpoint/2010/main" val="2275223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 grpId="0"/>
      <p:bldP spid="17" grpId="0"/>
      <p:bldP spid="22" grpId="0"/>
      <p:bldP spid="23" grpId="0"/>
      <p:bldP spid="25" grpId="0"/>
      <p:bldP spid="26"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73426</TotalTime>
  <Words>665</Words>
  <Application>Microsoft Macintosh PowerPoint</Application>
  <PresentationFormat>On-screen Show (16:10)</PresentationFormat>
  <Paragraphs>47</Paragraphs>
  <Slides>7</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Comic Sans MS</vt:lpstr>
      <vt:lpstr>Sirba GRK</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1401</cp:revision>
  <cp:lastPrinted>2019-05-18T01:12:20Z</cp:lastPrinted>
  <dcterms:created xsi:type="dcterms:W3CDTF">2016-11-04T06:28:01Z</dcterms:created>
  <dcterms:modified xsi:type="dcterms:W3CDTF">2019-05-19T03:02:22Z</dcterms:modified>
</cp:coreProperties>
</file>